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bstaff@rncm.ac.uk" TargetMode="External"/><Relationship Id="rId2" Type="http://schemas.openxmlformats.org/officeDocument/2006/relationships/hyperlink" Target="http://www.openathens.ne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penathens.ne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thens.ne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AD62-1A83-4224-9912-2A9CFEC23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Athens…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811C6-81BA-4DEA-BD8B-9CB343BD3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…when it’s not the capital of Greece?</a:t>
            </a:r>
          </a:p>
        </p:txBody>
      </p:sp>
      <p:pic>
        <p:nvPicPr>
          <p:cNvPr id="1026" name="Picture 2" descr="The Athens Parthenon is actually somewhere else, say Dutch archaeologists |  Neos Kosmos">
            <a:extLst>
              <a:ext uri="{FF2B5EF4-FFF2-40B4-BE49-F238E27FC236}">
                <a16:creationId xmlns:a16="http://schemas.microsoft.com/office/drawing/2014/main" id="{3109C11B-CA2B-43C5-B494-CE8DF910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90" y="314523"/>
            <a:ext cx="403481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01F7C-487B-409E-937A-179A05283C33}"/>
              </a:ext>
            </a:extLst>
          </p:cNvPr>
          <p:cNvSpPr txBox="1"/>
          <p:nvPr/>
        </p:nvSpPr>
        <p:spPr>
          <a:xfrm>
            <a:off x="1539551" y="1877952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1F2A6-D34A-467B-A246-FECBD75824F1}"/>
              </a:ext>
            </a:extLst>
          </p:cNvPr>
          <p:cNvSpPr txBox="1"/>
          <p:nvPr/>
        </p:nvSpPr>
        <p:spPr>
          <a:xfrm>
            <a:off x="9543723" y="1877953"/>
            <a:ext cx="962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23D98DD4-94CF-40EB-865C-8510EFD0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80847"/>
            <a:ext cx="4762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F6A59-BE14-4FDB-871D-FE9801EF31D9}"/>
              </a:ext>
            </a:extLst>
          </p:cNvPr>
          <p:cNvSpPr txBox="1"/>
          <p:nvPr/>
        </p:nvSpPr>
        <p:spPr>
          <a:xfrm>
            <a:off x="158620" y="6502190"/>
            <a:ext cx="479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presentation has no audio. 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47214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crates, the Enigmatic Philosopher - Famous Greek people | Greeka">
            <a:extLst>
              <a:ext uri="{FF2B5EF4-FFF2-40B4-BE49-F238E27FC236}">
                <a16:creationId xmlns:a16="http://schemas.microsoft.com/office/drawing/2014/main" id="{B04B72F3-2001-4B14-969D-7E79528A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70" y="1436061"/>
            <a:ext cx="513237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383FB96-D91C-4225-A567-C6BD3192F599}"/>
              </a:ext>
            </a:extLst>
          </p:cNvPr>
          <p:cNvSpPr/>
          <p:nvPr/>
        </p:nvSpPr>
        <p:spPr>
          <a:xfrm>
            <a:off x="6096000" y="760261"/>
            <a:ext cx="2124000" cy="12600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AtA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C09FF-E837-4E36-BB6F-7701DE80DF97}"/>
              </a:ext>
            </a:extLst>
          </p:cNvPr>
          <p:cNvSpPr txBox="1"/>
          <p:nvPr/>
        </p:nvSpPr>
        <p:spPr>
          <a:xfrm>
            <a:off x="6372808" y="1063690"/>
            <a:ext cx="337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Athens? It’s all</a:t>
            </a:r>
          </a:p>
          <a:p>
            <a:r>
              <a:rPr lang="en-GB" dirty="0">
                <a:solidFill>
                  <a:schemeClr val="bg1"/>
                </a:solidFill>
              </a:rPr>
              <a:t> Greek to 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BD9F8-55DC-495E-8F92-26CD5C640376}"/>
              </a:ext>
            </a:extLst>
          </p:cNvPr>
          <p:cNvSpPr txBox="1"/>
          <p:nvPr/>
        </p:nvSpPr>
        <p:spPr>
          <a:xfrm rot="21206112">
            <a:off x="223935" y="438540"/>
            <a:ext cx="3702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What’s my Athens</a:t>
            </a:r>
          </a:p>
          <a:p>
            <a:r>
              <a:rPr lang="en-GB" sz="2800" i="1" dirty="0"/>
              <a:t>password?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F21F8-E192-4DC0-8129-01CAC68C0559}"/>
              </a:ext>
            </a:extLst>
          </p:cNvPr>
          <p:cNvSpPr txBox="1"/>
          <p:nvPr/>
        </p:nvSpPr>
        <p:spPr>
          <a:xfrm rot="21017332">
            <a:off x="8253360" y="6043609"/>
            <a:ext cx="424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Can staff use Athens?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8D3D2-2BF3-4C6C-95EA-242C1DABB733}"/>
              </a:ext>
            </a:extLst>
          </p:cNvPr>
          <p:cNvSpPr txBox="1"/>
          <p:nvPr/>
        </p:nvSpPr>
        <p:spPr>
          <a:xfrm rot="1232511">
            <a:off x="216059" y="5566380"/>
            <a:ext cx="680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Is my Athens login the same as my </a:t>
            </a:r>
          </a:p>
          <a:p>
            <a:r>
              <a:rPr lang="en-GB" sz="2400" i="1" dirty="0"/>
              <a:t>college login?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BD4B8-67CD-4E32-91DB-F27E0A87EABB}"/>
              </a:ext>
            </a:extLst>
          </p:cNvPr>
          <p:cNvSpPr txBox="1"/>
          <p:nvPr/>
        </p:nvSpPr>
        <p:spPr>
          <a:xfrm>
            <a:off x="3750905" y="129923"/>
            <a:ext cx="361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E-mail – what e-mail?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CD8F1-FBB1-476C-99EF-D46E2B8FAD6A}"/>
              </a:ext>
            </a:extLst>
          </p:cNvPr>
          <p:cNvSpPr txBox="1"/>
          <p:nvPr/>
        </p:nvSpPr>
        <p:spPr>
          <a:xfrm>
            <a:off x="6606073" y="2845837"/>
            <a:ext cx="111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FAQs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C6860-C7A1-448E-BF81-05DCD7C39F9A}"/>
              </a:ext>
            </a:extLst>
          </p:cNvPr>
          <p:cNvSpPr txBox="1"/>
          <p:nvPr/>
        </p:nvSpPr>
        <p:spPr>
          <a:xfrm rot="1552638">
            <a:off x="9386596" y="2298652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Why isn’t my</a:t>
            </a:r>
          </a:p>
          <a:p>
            <a:r>
              <a:rPr lang="en-GB" sz="2400" i="1" dirty="0"/>
              <a:t>login working?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E28DF-1F46-49C2-93EE-5ADD968C2E01}"/>
              </a:ext>
            </a:extLst>
          </p:cNvPr>
          <p:cNvSpPr txBox="1"/>
          <p:nvPr/>
        </p:nvSpPr>
        <p:spPr>
          <a:xfrm rot="646194">
            <a:off x="8126963" y="438540"/>
            <a:ext cx="451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What if I’ve forgotten</a:t>
            </a:r>
          </a:p>
          <a:p>
            <a:r>
              <a:rPr lang="en-GB" sz="2800" i="1" dirty="0"/>
              <a:t>my username?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9F8E9-854C-4E8F-8045-8B2A79015F7B}"/>
              </a:ext>
            </a:extLst>
          </p:cNvPr>
          <p:cNvSpPr txBox="1"/>
          <p:nvPr/>
        </p:nvSpPr>
        <p:spPr>
          <a:xfrm rot="1658769">
            <a:off x="8518849" y="4344745"/>
            <a:ext cx="4163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How do I change </a:t>
            </a:r>
          </a:p>
          <a:p>
            <a:r>
              <a:rPr lang="en-GB" sz="2800" i="1" dirty="0"/>
              <a:t>my password?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14911-EFDD-40C5-A04C-56B607F217A6}"/>
              </a:ext>
            </a:extLst>
          </p:cNvPr>
          <p:cNvSpPr txBox="1"/>
          <p:nvPr/>
        </p:nvSpPr>
        <p:spPr>
          <a:xfrm rot="19492826">
            <a:off x="411627" y="2113986"/>
            <a:ext cx="298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What’s Athens?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CD485-79D6-4DFE-BB8B-0A3674D06D02}"/>
              </a:ext>
            </a:extLst>
          </p:cNvPr>
          <p:cNvSpPr txBox="1"/>
          <p:nvPr/>
        </p:nvSpPr>
        <p:spPr>
          <a:xfrm>
            <a:off x="5814257" y="5310359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How do I log in?</a:t>
            </a:r>
          </a:p>
        </p:txBody>
      </p:sp>
    </p:spTree>
    <p:extLst>
      <p:ext uri="{BB962C8B-B14F-4D97-AF65-F5344CB8AC3E}">
        <p14:creationId xmlns:p14="http://schemas.microsoft.com/office/powerpoint/2010/main" val="395428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0C09C-A6B6-43D0-B325-73273F60F1A2}"/>
              </a:ext>
            </a:extLst>
          </p:cNvPr>
          <p:cNvSpPr txBox="1"/>
          <p:nvPr/>
        </p:nvSpPr>
        <p:spPr>
          <a:xfrm>
            <a:off x="1035698" y="1063690"/>
            <a:ext cx="106266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Athens isn’t an online resource in itself, like JSTOR or RILM</a:t>
            </a:r>
          </a:p>
          <a:p>
            <a:endParaRPr lang="en-GB" sz="2400" dirty="0"/>
          </a:p>
          <a:p>
            <a:r>
              <a:rPr lang="en-GB" sz="2400" dirty="0"/>
              <a:t>It’s what’s called an authentication system. By logging in you are</a:t>
            </a:r>
          </a:p>
          <a:p>
            <a:r>
              <a:rPr lang="en-GB" sz="2400" dirty="0"/>
              <a:t>verifying that you are a student or staff member at the RNCM and </a:t>
            </a:r>
          </a:p>
          <a:p>
            <a:r>
              <a:rPr lang="en-GB" sz="2400" dirty="0"/>
              <a:t>therefore have access to the range of online resources the Library</a:t>
            </a:r>
          </a:p>
          <a:p>
            <a:r>
              <a:rPr lang="en-GB" sz="2400" dirty="0"/>
              <a:t>provides</a:t>
            </a:r>
          </a:p>
          <a:p>
            <a:endParaRPr lang="en-GB" sz="2400" dirty="0"/>
          </a:p>
          <a:p>
            <a:r>
              <a:rPr lang="en-GB" sz="2400" dirty="0"/>
              <a:t>That’s why you need to access many of our resources through Athens </a:t>
            </a:r>
          </a:p>
          <a:p>
            <a:r>
              <a:rPr lang="en-GB" sz="2400" dirty="0"/>
              <a:t>when you’re working off-site, for example from home</a:t>
            </a:r>
          </a:p>
          <a:p>
            <a:endParaRPr lang="en-GB" sz="2400" dirty="0"/>
          </a:p>
          <a:p>
            <a:r>
              <a:rPr lang="en-GB" sz="2400" dirty="0"/>
              <a:t>Think of Athens as a kind of passport or stamp of </a:t>
            </a:r>
          </a:p>
          <a:p>
            <a:r>
              <a:rPr lang="en-GB" sz="2400" dirty="0"/>
              <a:t>approval that confirms your right of access to our </a:t>
            </a:r>
          </a:p>
          <a:p>
            <a:r>
              <a:rPr lang="en-GB" sz="2400" dirty="0"/>
              <a:t>online resources</a:t>
            </a:r>
          </a:p>
        </p:txBody>
      </p:sp>
      <p:pic>
        <p:nvPicPr>
          <p:cNvPr id="1026" name="Picture 2" descr="How to Combat the Rubber Stamp Board | Charity Lawyer Blog">
            <a:extLst>
              <a:ext uri="{FF2B5EF4-FFF2-40B4-BE49-F238E27FC236}">
                <a16:creationId xmlns:a16="http://schemas.microsoft.com/office/drawing/2014/main" id="{480D64C1-725C-4C30-A433-E7D8813D3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r="1"/>
          <a:stretch/>
        </p:blipFill>
        <p:spPr bwMode="auto">
          <a:xfrm>
            <a:off x="9209331" y="4399383"/>
            <a:ext cx="247233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8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6656B-0373-477D-85FC-D3EE5B5F1AF2}"/>
              </a:ext>
            </a:extLst>
          </p:cNvPr>
          <p:cNvSpPr txBox="1"/>
          <p:nvPr/>
        </p:nvSpPr>
        <p:spPr>
          <a:xfrm>
            <a:off x="2425959" y="1548881"/>
            <a:ext cx="7465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effectLst/>
                <a:latin typeface="Helvetica Neue"/>
              </a:rPr>
              <a:t>The following </a:t>
            </a:r>
            <a:r>
              <a:rPr lang="en-GB" sz="1600" b="0" i="0" dirty="0" err="1">
                <a:effectLst/>
                <a:latin typeface="Helvetica Neue"/>
              </a:rPr>
              <a:t>OpenAthens</a:t>
            </a:r>
            <a:r>
              <a:rPr lang="en-GB" sz="1600" b="0" i="0" dirty="0">
                <a:effectLst/>
                <a:latin typeface="Helvetica Neue"/>
              </a:rPr>
              <a:t> account has been created/modified for you.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0" i="0" dirty="0">
                <a:effectLst/>
                <a:latin typeface="Helvetica Neue"/>
              </a:rPr>
              <a:t>Username: rncstu20024321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0" i="0" dirty="0">
                <a:effectLst/>
                <a:latin typeface="Helvetica Neue"/>
              </a:rPr>
              <a:t>The following link should be used to activate your account: </a:t>
            </a:r>
            <a:br>
              <a:rPr lang="en-GB" sz="1600" dirty="0"/>
            </a:br>
            <a:r>
              <a:rPr lang="en-GB" sz="1600" dirty="0"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www.openathens.net</a:t>
            </a:r>
            <a:r>
              <a:rPr lang="en-GB" sz="1600" dirty="0">
                <a:latin typeface="Helvetica Neue"/>
              </a:rPr>
              <a:t> </a:t>
            </a:r>
          </a:p>
          <a:p>
            <a:r>
              <a:rPr lang="en-GB" sz="1600" b="0" i="0" dirty="0">
                <a:effectLst/>
                <a:latin typeface="Helvetica Neue"/>
              </a:rPr>
              <a:t>username=rncstu20024321</a:t>
            </a:r>
          </a:p>
          <a:p>
            <a:r>
              <a:rPr lang="en-GB" sz="1600" b="0" i="0" dirty="0" err="1">
                <a:effectLst/>
                <a:latin typeface="Helvetica Neue"/>
              </a:rPr>
              <a:t>activation_code</a:t>
            </a:r>
            <a:r>
              <a:rPr lang="en-GB" sz="1600" b="0" i="0" dirty="0">
                <a:effectLst/>
                <a:latin typeface="Helvetica Neue"/>
              </a:rPr>
              <a:t>=57*28C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0" i="0" dirty="0">
                <a:effectLst/>
                <a:latin typeface="Helvetica Neue"/>
              </a:rPr>
              <a:t>If you cannot follow the link, please copy and paste it into your browser.</a:t>
            </a:r>
          </a:p>
          <a:p>
            <a:r>
              <a:rPr lang="en-GB" sz="1600" b="0" i="0" dirty="0">
                <a:effectLst/>
                <a:latin typeface="Helvetica Neue"/>
              </a:rPr>
              <a:t>At busy times it may be a few minutes before this link will work.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C612A-F0DE-4EDB-9195-C339AA097299}"/>
              </a:ext>
            </a:extLst>
          </p:cNvPr>
          <p:cNvSpPr txBox="1"/>
          <p:nvPr/>
        </p:nvSpPr>
        <p:spPr>
          <a:xfrm>
            <a:off x="373224" y="606490"/>
            <a:ext cx="1181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When you start your course, your Athens login details are sent to you in an e-mail </a:t>
            </a:r>
          </a:p>
          <a:p>
            <a:r>
              <a:rPr lang="en-GB" sz="2200" dirty="0"/>
              <a:t>These are </a:t>
            </a:r>
            <a:r>
              <a:rPr lang="en-GB" sz="2200" u="sng" dirty="0"/>
              <a:t>not</a:t>
            </a:r>
            <a:r>
              <a:rPr lang="en-GB" sz="2200" dirty="0"/>
              <a:t> the same as the ones you use to login to your main college IT account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EA31E-D25A-477D-B714-EE36CC3D14EE}"/>
              </a:ext>
            </a:extLst>
          </p:cNvPr>
          <p:cNvSpPr txBox="1"/>
          <p:nvPr/>
        </p:nvSpPr>
        <p:spPr>
          <a:xfrm>
            <a:off x="531845" y="4767943"/>
            <a:ext cx="1004153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If you don’t see the e-mail, it’s worth checking your Clutter/Spam as well</a:t>
            </a:r>
          </a:p>
          <a:p>
            <a:r>
              <a:rPr lang="en-GB" sz="2200" dirty="0"/>
              <a:t>If you still don’t see it, contact the Library on </a:t>
            </a:r>
            <a:r>
              <a:rPr lang="en-GB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Libstaff@rncm.ac.uk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If you don’t activate your account it will eventually expire</a:t>
            </a:r>
          </a:p>
          <a:p>
            <a:r>
              <a:rPr lang="en-GB" sz="2200" dirty="0"/>
              <a:t>If this happens, contact the Library and we’ll reset it</a:t>
            </a:r>
          </a:p>
        </p:txBody>
      </p:sp>
    </p:spTree>
    <p:extLst>
      <p:ext uri="{BB962C8B-B14F-4D97-AF65-F5344CB8AC3E}">
        <p14:creationId xmlns:p14="http://schemas.microsoft.com/office/powerpoint/2010/main" val="235205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FB390F-756F-4031-9BB3-3764911F7E06}"/>
              </a:ext>
            </a:extLst>
          </p:cNvPr>
          <p:cNvSpPr txBox="1"/>
          <p:nvPr/>
        </p:nvSpPr>
        <p:spPr>
          <a:xfrm>
            <a:off x="569167" y="513184"/>
            <a:ext cx="101264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You’ll see that your username is the number on your college </a:t>
            </a:r>
            <a:r>
              <a:rPr lang="en-GB" sz="2200" dirty="0" err="1"/>
              <a:t>swipecard</a:t>
            </a:r>
            <a:r>
              <a:rPr lang="en-GB" sz="2200" dirty="0"/>
              <a:t>, </a:t>
            </a:r>
          </a:p>
          <a:p>
            <a:r>
              <a:rPr lang="en-GB" sz="2200" dirty="0"/>
              <a:t>prefaced by “</a:t>
            </a:r>
            <a:r>
              <a:rPr lang="en-GB" sz="2200" dirty="0" err="1"/>
              <a:t>rnc</a:t>
            </a:r>
            <a:r>
              <a:rPr lang="en-GB" sz="2200" dirty="0"/>
              <a:t>”. This is useful if you can’t remember it</a:t>
            </a:r>
          </a:p>
          <a:p>
            <a:r>
              <a:rPr lang="en-GB" sz="2200" dirty="0"/>
              <a:t>The Library also keeps a record of current usernames – but </a:t>
            </a:r>
            <a:r>
              <a:rPr lang="en-GB" sz="2200" u="sng" dirty="0"/>
              <a:t>not</a:t>
            </a:r>
            <a:r>
              <a:rPr lang="en-GB" sz="2200" dirty="0"/>
              <a:t> passwords</a:t>
            </a:r>
          </a:p>
          <a:p>
            <a:endParaRPr lang="en-GB" sz="2200" dirty="0"/>
          </a:p>
          <a:p>
            <a:r>
              <a:rPr lang="en-GB" sz="2200" dirty="0"/>
              <a:t>To change, or if you forget, your password, go to the Athens website at</a:t>
            </a:r>
          </a:p>
          <a:p>
            <a:r>
              <a:rPr lang="en-GB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www.openathens.net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Your password should contain </a:t>
            </a:r>
          </a:p>
          <a:p>
            <a:r>
              <a:rPr lang="en-GB" sz="2200" dirty="0"/>
              <a:t>8-20 characters with a mixture of</a:t>
            </a:r>
          </a:p>
          <a:p>
            <a:r>
              <a:rPr lang="en-GB" sz="2200" dirty="0"/>
              <a:t>letters and numbers and/or symbols. </a:t>
            </a:r>
          </a:p>
          <a:p>
            <a:r>
              <a:rPr lang="en-GB" sz="2200" dirty="0"/>
              <a:t>It mustn’t contain any consecutive </a:t>
            </a:r>
          </a:p>
          <a:p>
            <a:r>
              <a:rPr lang="en-GB" sz="2200" dirty="0"/>
              <a:t>numbers or </a:t>
            </a:r>
            <a:r>
              <a:rPr lang="en-GB" sz="2200"/>
              <a:t>your username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E49619-836D-4784-A9ED-CF055B234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7" t="7483" r="23087" b="25170"/>
          <a:stretch/>
        </p:blipFill>
        <p:spPr>
          <a:xfrm>
            <a:off x="5734180" y="2780816"/>
            <a:ext cx="532080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8C75C-CE1F-4C73-BEBC-96381C2EA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0" r="28368" b="5170"/>
          <a:stretch/>
        </p:blipFill>
        <p:spPr>
          <a:xfrm>
            <a:off x="6242185" y="387000"/>
            <a:ext cx="5001629" cy="608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53E54-6DE5-4C6A-B531-BA42E058A779}"/>
              </a:ext>
            </a:extLst>
          </p:cNvPr>
          <p:cNvSpPr txBox="1"/>
          <p:nvPr/>
        </p:nvSpPr>
        <p:spPr>
          <a:xfrm>
            <a:off x="597159" y="1119673"/>
            <a:ext cx="5498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If you’re accessing online resources</a:t>
            </a:r>
          </a:p>
          <a:p>
            <a:r>
              <a:rPr lang="en-GB" sz="2200" dirty="0"/>
              <a:t>offsite it’s easier to log in to Athens first</a:t>
            </a:r>
          </a:p>
          <a:p>
            <a:endParaRPr lang="en-GB" sz="2200" dirty="0"/>
          </a:p>
          <a:p>
            <a:r>
              <a:rPr lang="en-GB" sz="2200" dirty="0"/>
              <a:t>This way you can access all of our online resources without having to log in again</a:t>
            </a:r>
          </a:p>
        </p:txBody>
      </p:sp>
      <p:pic>
        <p:nvPicPr>
          <p:cNvPr id="5" name="Picture 14" descr="JStor | Brands of the World™ | Download vector logos and logotypes">
            <a:extLst>
              <a:ext uri="{FF2B5EF4-FFF2-40B4-BE49-F238E27FC236}">
                <a16:creationId xmlns:a16="http://schemas.microsoft.com/office/drawing/2014/main" id="{4D26C960-B4DF-40AD-99FA-C18E2B41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5356" r="16373" b="2644"/>
          <a:stretch/>
        </p:blipFill>
        <p:spPr bwMode="auto">
          <a:xfrm>
            <a:off x="597159" y="3614670"/>
            <a:ext cx="1191082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rove Music Online Update | Yale University Library">
            <a:extLst>
              <a:ext uri="{FF2B5EF4-FFF2-40B4-BE49-F238E27FC236}">
                <a16:creationId xmlns:a16="http://schemas.microsoft.com/office/drawing/2014/main" id="{8775150B-D9EC-4676-B78D-2744126F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85" y="4566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A355610-CBE4-40FE-BB32-FEC50DD9D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9" b="18500"/>
          <a:stretch/>
        </p:blipFill>
        <p:spPr bwMode="auto">
          <a:xfrm>
            <a:off x="2595988" y="3243992"/>
            <a:ext cx="2143125" cy="10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LM - About Us">
            <a:extLst>
              <a:ext uri="{FF2B5EF4-FFF2-40B4-BE49-F238E27FC236}">
                <a16:creationId xmlns:a16="http://schemas.microsoft.com/office/drawing/2014/main" id="{66101D58-C7C8-4453-91C7-19B7EAAB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1" y="5357252"/>
            <a:ext cx="2895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9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FF2DD2-25BE-44F4-B771-C9D1AE4D0A94}"/>
              </a:ext>
            </a:extLst>
          </p:cNvPr>
          <p:cNvSpPr txBox="1"/>
          <p:nvPr/>
        </p:nvSpPr>
        <p:spPr>
          <a:xfrm>
            <a:off x="317241" y="559837"/>
            <a:ext cx="264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To sum up: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790DA-657E-478B-A19F-5B037BEEAA09}"/>
              </a:ext>
            </a:extLst>
          </p:cNvPr>
          <p:cNvSpPr txBox="1"/>
          <p:nvPr/>
        </p:nvSpPr>
        <p:spPr>
          <a:xfrm>
            <a:off x="475861" y="1427584"/>
            <a:ext cx="11290270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Athens is a system that verifies you have access to the Library’s online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All students and staff have an Athens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Athens login details are e-mailed to you at the start of your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These are not the same as the ones for your college IT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Athens website is </a:t>
            </a:r>
            <a:r>
              <a:rPr lang="en-GB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www.openathens.net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If you log in to this you will see the full range of online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can change your password on the Athens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username is </a:t>
            </a:r>
            <a:r>
              <a:rPr lang="en-GB" sz="2200" dirty="0" err="1"/>
              <a:t>rnc</a:t>
            </a:r>
            <a:r>
              <a:rPr lang="en-GB" sz="2200" dirty="0"/>
              <a:t> plus the number on your college </a:t>
            </a:r>
            <a:r>
              <a:rPr lang="en-GB" sz="2200" dirty="0" err="1"/>
              <a:t>swipecard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If you have any problems contact the Library at libstaff@rncm.ac.uk</a:t>
            </a:r>
          </a:p>
        </p:txBody>
      </p:sp>
    </p:spTree>
    <p:extLst>
      <p:ext uri="{BB962C8B-B14F-4D97-AF65-F5344CB8AC3E}">
        <p14:creationId xmlns:p14="http://schemas.microsoft.com/office/powerpoint/2010/main" val="2438651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332</TotalTime>
  <Words>584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Helvetica Neue</vt:lpstr>
      <vt:lpstr>Wingdings 2</vt:lpstr>
      <vt:lpstr>Quotable</vt:lpstr>
      <vt:lpstr>What is Athens…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Athens…</dc:title>
  <dc:creator>Muzo Bear</dc:creator>
  <cp:lastModifiedBy>Muzo Bear</cp:lastModifiedBy>
  <cp:revision>28</cp:revision>
  <dcterms:created xsi:type="dcterms:W3CDTF">2021-01-07T16:50:12Z</dcterms:created>
  <dcterms:modified xsi:type="dcterms:W3CDTF">2021-01-11T14:37:04Z</dcterms:modified>
</cp:coreProperties>
</file>